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65"/>
  </p:normalViewPr>
  <p:slideViewPr>
    <p:cSldViewPr snapToGrid="0" snapToObjects="1">
      <p:cViewPr varScale="1">
        <p:scale>
          <a:sx n="78" d="100"/>
          <a:sy n="78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E0ADEE-9885-4F46-969B-A5B7A566366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70B453-71C0-7044-99FE-6A58F47A86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4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3" y="2014742"/>
            <a:ext cx="11397342" cy="164149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effectLst/>
              </a:rPr>
              <a:t>Evolved Gas Analysis of  Carbonaceous Chondrites in  Application to NASA’s  OSIRIS-</a:t>
            </a:r>
            <a:r>
              <a:rPr lang="en-US" sz="6600" b="1" dirty="0" err="1" smtClean="0">
                <a:effectLst/>
              </a:rPr>
              <a:t>REx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708" y="4618905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Katherina Marchese, University of Arizona</a:t>
            </a:r>
          </a:p>
          <a:p>
            <a:r>
              <a:rPr lang="en-US" dirty="0" smtClean="0"/>
              <a:t>Dante Lauretta, OSIRIS-</a:t>
            </a:r>
            <a:r>
              <a:rPr lang="en-US" dirty="0" err="1" smtClean="0"/>
              <a:t>REx</a:t>
            </a:r>
            <a:r>
              <a:rPr lang="en-US" dirty="0" smtClean="0"/>
              <a:t> Principle Investigator</a:t>
            </a:r>
          </a:p>
        </p:txBody>
      </p:sp>
    </p:spTree>
    <p:extLst>
      <p:ext uri="{BB962C8B-B14F-4D97-AF65-F5344CB8AC3E}">
        <p14:creationId xmlns:p14="http://schemas.microsoft.com/office/powerpoint/2010/main" val="11541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Abundances Continued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8816"/>
              </p:ext>
            </p:extLst>
          </p:nvPr>
        </p:nvGraphicFramePr>
        <p:xfrm>
          <a:off x="2058535" y="3714014"/>
          <a:ext cx="7645400" cy="1361440"/>
        </p:xfrm>
        <a:graphic>
          <a:graphicData uri="http://schemas.openxmlformats.org/drawingml/2006/table">
            <a:tbl>
              <a:tblPr/>
              <a:tblGrid>
                <a:gridCol w="1549400"/>
                <a:gridCol w="2286000"/>
                <a:gridCol w="1892300"/>
                <a:gridCol w="1917700"/>
              </a:tblGrid>
              <a:tr h="234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Bokkeveld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19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20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Benzene (78)</a:t>
                      </a:r>
                      <a:endParaRPr lang="nl-NL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mols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6.70E-05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4.83E-05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5.29E-10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67.04</a:t>
                      </a:r>
                      <a:endParaRPr lang="is-I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48.26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5.29E-04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Wt % of Sample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10.68</a:t>
                      </a:r>
                      <a:endParaRPr lang="it-IT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7.69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8.43E-05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92663"/>
              </p:ext>
            </p:extLst>
          </p:nvPr>
        </p:nvGraphicFramePr>
        <p:xfrm>
          <a:off x="2058535" y="2044967"/>
          <a:ext cx="7645400" cy="1361440"/>
        </p:xfrm>
        <a:graphic>
          <a:graphicData uri="http://schemas.openxmlformats.org/drawingml/2006/table">
            <a:tbl>
              <a:tblPr/>
              <a:tblGrid>
                <a:gridCol w="1511300"/>
                <a:gridCol w="2298700"/>
                <a:gridCol w="1905000"/>
                <a:gridCol w="1930400"/>
              </a:tblGrid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Murray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19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20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Benzene (78)</a:t>
                      </a:r>
                      <a:endParaRPr lang="nl-NL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mols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1.82E-05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8.88E-05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8.47E-08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18.25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88.83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8.47E-02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Wt % of Sample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2.63</a:t>
                      </a:r>
                      <a:endParaRPr lang="hr-HR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12.79</a:t>
                      </a:r>
                      <a:endParaRPr lang="fi-FI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1.22E-02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8535" y="37136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7" y="2123320"/>
            <a:ext cx="11185072" cy="4023360"/>
          </a:xfrm>
        </p:spPr>
        <p:txBody>
          <a:bodyPr>
            <a:normAutofit/>
          </a:bodyPr>
          <a:lstStyle/>
          <a:p>
            <a:pPr lvl="1"/>
            <a:r>
              <a:rPr lang="en-US" sz="2300" dirty="0" smtClean="0"/>
              <a:t>It </a:t>
            </a:r>
            <a:r>
              <a:rPr lang="en-US" sz="2300" dirty="0"/>
              <a:t>is important to recognize the volatility of important carbon based molecules and water, because on return, it can help predict and account for losses from enviable </a:t>
            </a:r>
            <a:r>
              <a:rPr lang="en-US" sz="2300" dirty="0" smtClean="0"/>
              <a:t>outcomes on return of samples from </a:t>
            </a:r>
            <a:r>
              <a:rPr lang="en-US" sz="2300" dirty="0" err="1" smtClean="0"/>
              <a:t>Bennu</a:t>
            </a:r>
            <a:endParaRPr lang="en-US" sz="2300" dirty="0" smtClean="0"/>
          </a:p>
          <a:p>
            <a:pPr lvl="1"/>
            <a:endParaRPr lang="en-US" sz="2300" dirty="0"/>
          </a:p>
          <a:p>
            <a:pPr lvl="1"/>
            <a:r>
              <a:rPr lang="en-US" sz="2300" dirty="0" smtClean="0"/>
              <a:t>There </a:t>
            </a:r>
            <a:r>
              <a:rPr lang="en-US" sz="2300" dirty="0"/>
              <a:t>is a significant amount of water-bearing minerals present in the bulk </a:t>
            </a:r>
            <a:r>
              <a:rPr lang="en-US" sz="2300" dirty="0" smtClean="0"/>
              <a:t>chemistry in CM and CI chondrites.</a:t>
            </a:r>
          </a:p>
          <a:p>
            <a:pPr lvl="2"/>
            <a:r>
              <a:rPr lang="en-US" sz="2300" dirty="0" smtClean="0"/>
              <a:t>Limitations to SAM breadboard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37" y="2074334"/>
            <a:ext cx="6413863" cy="4023360"/>
          </a:xfrm>
        </p:spPr>
        <p:txBody>
          <a:bodyPr/>
          <a:lstStyle/>
          <a:p>
            <a:r>
              <a:rPr lang="en-US" dirty="0" smtClean="0"/>
              <a:t>Special thanks to:</a:t>
            </a:r>
          </a:p>
          <a:p>
            <a:endParaRPr lang="en-US" dirty="0"/>
          </a:p>
          <a:p>
            <a:r>
              <a:rPr lang="en-US" dirty="0" smtClean="0"/>
              <a:t>NASA Space Grant Consortium</a:t>
            </a:r>
          </a:p>
          <a:p>
            <a:r>
              <a:rPr lang="en-US" dirty="0" smtClean="0"/>
              <a:t>Dante Lauretta, </a:t>
            </a:r>
            <a:r>
              <a:rPr lang="en-US" dirty="0"/>
              <a:t>PI </a:t>
            </a:r>
            <a:r>
              <a:rPr lang="en-US" dirty="0" smtClean="0"/>
              <a:t>of OSIRIS-</a:t>
            </a:r>
            <a:r>
              <a:rPr lang="en-US" dirty="0" err="1" smtClean="0"/>
              <a:t>REx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Heather Franz, NASA Goddard Space Flight Center</a:t>
            </a:r>
          </a:p>
          <a:p>
            <a:endParaRPr lang="en-US" dirty="0"/>
          </a:p>
        </p:txBody>
      </p:sp>
      <p:pic>
        <p:nvPicPr>
          <p:cNvPr id="4" name="Picture 2" descr="https://lh3.googleusercontent.com/mr5eiztwJsl8q-rcQrjitGnHzD6VbqJPnJC0-zINSaOE0ZrPIVKdqn6AS74ZDVL1PIypfyFDJ4LlJr3JEG2dT4SHjITQ0l7Y6o5DLMERrkOoWbrcz2u_Ewa9Dai6-eLvKcxz48g6GW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67" y="1845734"/>
            <a:ext cx="4608805" cy="39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Chondrite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122713"/>
            <a:ext cx="10940142" cy="4054249"/>
          </a:xfrm>
        </p:spPr>
        <p:txBody>
          <a:bodyPr>
            <a:normAutofit/>
          </a:bodyPr>
          <a:lstStyle/>
          <a:p>
            <a:r>
              <a:rPr lang="en-US" dirty="0" smtClean="0"/>
              <a:t>Chondrites </a:t>
            </a:r>
            <a:r>
              <a:rPr lang="en-US" dirty="0"/>
              <a:t>are organized and divided into </a:t>
            </a:r>
            <a:r>
              <a:rPr lang="en-US" dirty="0" smtClean="0"/>
              <a:t>subgroups:</a:t>
            </a:r>
          </a:p>
          <a:p>
            <a:pPr lvl="1"/>
            <a:r>
              <a:rPr lang="en-US" dirty="0" smtClean="0"/>
              <a:t>Carbonaceous</a:t>
            </a:r>
            <a:r>
              <a:rPr lang="en-US" dirty="0"/>
              <a:t>, Ordinary, Enstatite, </a:t>
            </a:r>
            <a:r>
              <a:rPr lang="en-US" dirty="0" err="1"/>
              <a:t>Kakangari</a:t>
            </a:r>
            <a:r>
              <a:rPr lang="en-US" dirty="0"/>
              <a:t>, and </a:t>
            </a:r>
            <a:r>
              <a:rPr lang="en-US" dirty="0" err="1" smtClean="0"/>
              <a:t>Rumuruti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Beyond the main subdivision, chondrites are divided and organized into chemical groups based on petrologic type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Carbonaceous chondrites are among some of the most primitive materials from early solar system formation approximately 4.5 billion years 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 Evolved Gas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3728"/>
            <a:ext cx="5058591" cy="4023360"/>
          </a:xfrm>
        </p:spPr>
        <p:txBody>
          <a:bodyPr/>
          <a:lstStyle/>
          <a:p>
            <a:r>
              <a:rPr lang="en-US" dirty="0"/>
              <a:t>The purpose of evolved gas analysis is collect mass spectrometry data on volatile elements and compounds within samples.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focus of this project involves interpreting this data to predict the loss of volatile elements in meteorites when exposed to high temperatures, such as entering Earth’s atmosphere.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4.googleusercontent.com/5YYToIjtSmG0jLB62Renf5J00ggaLwCdbgMwrHd95uItyebTExZUeU05vDRkgyeHZoMWS4ajyrfdcAEy7spUZWQiciOGSQoDpJe_LPl9Pjk3L-u3D6YVqA3jqVs4fymdc3jKXIUkj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19" y="2073728"/>
            <a:ext cx="4229246" cy="31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8511" y="535507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 Chondrite: </a:t>
            </a:r>
            <a:r>
              <a:rPr lang="en-US" dirty="0" smtClean="0"/>
              <a:t>Ornans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976363"/>
            <a:ext cx="424216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Ornans is a type specimen for the CO3 group within the branch of carbonaceous chondrites. The chondrite’s fall was observed in France in 1968.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typical CO chondrite (Carbonaceous Ornans) contain a matrix that is more abundant than ordinary chondrites.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Most CO chondrites have experienced some degree of thermal metamorphism, however is unlikely affected by aqueous alteration.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lh4.googleusercontent.com/MEY8XB9dLez2KDVugKyq5UrlMYvbFRzK707HqKdDITdPlk4h48dOFhlhnxccQf-d4pR6Dbg2dUsMxeTDfkIbCvtT0oxBzyMAwqu06A9O-pP37BWvQzUtB6s9EL98XbaRMHUmuxp19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6" y="1976363"/>
            <a:ext cx="7071742" cy="3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6480" y="5609470"/>
            <a:ext cx="416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 1: EGA Data from Ornans Meteorite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 Chondrites: Murray and Cold </a:t>
            </a:r>
            <a:r>
              <a:rPr lang="en-US" dirty="0" err="1" smtClean="0"/>
              <a:t>Bokkeveld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4" y="1862063"/>
            <a:ext cx="3360419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CM (carbonaceous </a:t>
            </a:r>
            <a:r>
              <a:rPr lang="en-US" dirty="0" err="1"/>
              <a:t>Mighei</a:t>
            </a:r>
            <a:r>
              <a:rPr lang="en-US" dirty="0"/>
              <a:t>-like) Chondrites </a:t>
            </a:r>
            <a:endParaRPr lang="en-US" dirty="0"/>
          </a:p>
          <a:p>
            <a:r>
              <a:rPr lang="en-US" dirty="0"/>
              <a:t>Type 1 CM chondrites are completed hydrated by aqueous alteration.</a:t>
            </a:r>
            <a:endParaRPr lang="en-US" dirty="0"/>
          </a:p>
          <a:p>
            <a:r>
              <a:rPr lang="en-US" dirty="0"/>
              <a:t>Both Cold </a:t>
            </a:r>
            <a:r>
              <a:rPr lang="en-US" dirty="0" err="1"/>
              <a:t>Bokkeveld</a:t>
            </a:r>
            <a:r>
              <a:rPr lang="en-US" dirty="0"/>
              <a:t> and Murray are classified as CM2 carbonaceous chondrites. </a:t>
            </a:r>
            <a:endParaRPr lang="en-US" dirty="0"/>
          </a:p>
          <a:p>
            <a:r>
              <a:rPr lang="en-US" dirty="0"/>
              <a:t>Murray was discovered in 1950 after an observed fall. Cold </a:t>
            </a:r>
            <a:r>
              <a:rPr lang="en-US" dirty="0" err="1"/>
              <a:t>Bokkeveld</a:t>
            </a:r>
            <a:r>
              <a:rPr lang="en-US" dirty="0"/>
              <a:t> was discovered in South Africa in 1838.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lh3.googleusercontent.com/HEAvqaJWNwMLSuXGwkBze06wL-jfMNtvwfUte9GZL6gAtpLwA_4Adq7zSwnrn8mO0gdnydGT2IGYLh9r67skwfWeUm2eP1p-zNrThtJEyTd3WIhJXMlW85LpPk-VgkzR5AhkHXf50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4" y="1862063"/>
            <a:ext cx="78028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9517" y="5885423"/>
            <a:ext cx="488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 3: EGA Data from Cold </a:t>
            </a:r>
            <a:r>
              <a:rPr lang="en-US" i="1" dirty="0" err="1"/>
              <a:t>Bokkeveld</a:t>
            </a:r>
            <a:r>
              <a:rPr lang="en-US" i="1" dirty="0"/>
              <a:t> Meteorite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UrFt5jL4M4KGVqvvLheCvnu6i7VhFnG4EHjmuDOxA-U0o7R4ZLbUqcMjCl389LvRXqoTGWoOoPKFUv41u2961Sh0huWB4apo2XyppF6zqR9q5MEVmTfz4o3rx0OFjQUoI4OMydflk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56" y="797876"/>
            <a:ext cx="8414657" cy="47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5694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5684" y="5615961"/>
            <a:ext cx="4180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 </a:t>
            </a:r>
            <a:r>
              <a:rPr lang="en-US" i="1" dirty="0" smtClean="0"/>
              <a:t>3: </a:t>
            </a:r>
            <a:r>
              <a:rPr lang="en-US" i="1" dirty="0"/>
              <a:t>EGA Data from Murray Meteorite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 Chondrite: </a:t>
            </a:r>
            <a:r>
              <a:rPr lang="en-US" dirty="0" err="1" smtClean="0"/>
              <a:t>Orgueil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09" y="1943705"/>
            <a:ext cx="332776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CI1 (</a:t>
            </a:r>
            <a:r>
              <a:rPr lang="en-US" dirty="0"/>
              <a:t>carbonaceous </a:t>
            </a:r>
            <a:r>
              <a:rPr lang="en-US" dirty="0" err="1"/>
              <a:t>Ivuna</a:t>
            </a:r>
            <a:r>
              <a:rPr lang="en-US" dirty="0"/>
              <a:t>-like) carbonaceous chondrite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Known to have compositions that are similar to the sun’s photosphere.</a:t>
            </a:r>
            <a:endParaRPr lang="en-US" dirty="0"/>
          </a:p>
          <a:p>
            <a:r>
              <a:rPr lang="en-US" dirty="0"/>
              <a:t>Its’ fall was observed in France in 1864, and is one of the five known meteorites belonging to the CI classification. </a:t>
            </a:r>
            <a:endParaRPr lang="en-US" dirty="0"/>
          </a:p>
          <a:p>
            <a:r>
              <a:rPr lang="en-US" dirty="0" err="1"/>
              <a:t>Presolar</a:t>
            </a:r>
            <a:r>
              <a:rPr lang="en-US" dirty="0"/>
              <a:t> grains have been observed in </a:t>
            </a:r>
            <a:r>
              <a:rPr lang="en-US" dirty="0" err="1"/>
              <a:t>Orgueil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s://lh5.googleusercontent.com/rQD9c_pOSPQ3oIkKh503IvuaugjsDZLmUBdXanzILbbmdE5jCiwltbM0ZhwjRjZ6aE49_oGAHEm4mEh9_JdkXT4GL5tZWTE7Q79So64yTR0HuF0dDVL9TVkp49gJ19tZSTLDxCAKR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72" y="1849116"/>
            <a:ext cx="7328943" cy="41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737" y="5974201"/>
            <a:ext cx="4169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 </a:t>
            </a:r>
            <a:r>
              <a:rPr lang="en-US" i="1" dirty="0" smtClean="0"/>
              <a:t>4: </a:t>
            </a:r>
            <a:r>
              <a:rPr lang="en-US" i="1" dirty="0"/>
              <a:t>EGA Data from </a:t>
            </a:r>
            <a:r>
              <a:rPr lang="en-US" i="1" dirty="0" err="1"/>
              <a:t>Orgueil</a:t>
            </a:r>
            <a:r>
              <a:rPr lang="en-US" i="1" dirty="0"/>
              <a:t> Meteorite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CV Chondrite: </a:t>
            </a:r>
            <a:r>
              <a:rPr lang="en-US" dirty="0" smtClean="0"/>
              <a:t>Allende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9" y="2090056"/>
            <a:ext cx="3229792" cy="38829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CV (carbonaceous </a:t>
            </a:r>
            <a:r>
              <a:rPr lang="en-US" dirty="0" err="1"/>
              <a:t>Vigarano</a:t>
            </a:r>
            <a:r>
              <a:rPr lang="en-US" dirty="0"/>
              <a:t>-like) chondrites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CV chondrites also consist of the oxidized and reduced subtypes: CV-</a:t>
            </a:r>
            <a:r>
              <a:rPr lang="en-US" dirty="0" err="1"/>
              <a:t>oxA</a:t>
            </a:r>
            <a:r>
              <a:rPr lang="en-US" dirty="0"/>
              <a:t>, CV-</a:t>
            </a:r>
            <a:r>
              <a:rPr lang="en-US" dirty="0" err="1"/>
              <a:t>oxB</a:t>
            </a:r>
            <a:r>
              <a:rPr lang="en-US" dirty="0"/>
              <a:t>, and CV-red. The oxidized subgroup CV-</a:t>
            </a:r>
            <a:r>
              <a:rPr lang="en-US" dirty="0" err="1"/>
              <a:t>oxA</a:t>
            </a:r>
            <a:r>
              <a:rPr lang="en-US" dirty="0"/>
              <a:t> (oxidized, Allende-like) </a:t>
            </a:r>
            <a:endParaRPr lang="en-US" dirty="0"/>
          </a:p>
          <a:p>
            <a:r>
              <a:rPr lang="en-US" dirty="0"/>
              <a:t>One of the most famous meteorites is the Allende chondrite, which fell in Mexico in 1969.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s://lh5.googleusercontent.com/7OG_wew93aPPurWCdHh_h4OxrMOZKkuMDMvBiQQE3OYs7sOA6-gMWfmfjh34V_cHxd_1QJSrXoET661gP3ymg6Fz56w6wYQsfrE-Gm__F2MIhNI_lRkrUwgWjzB-cUltosWttWXLX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1855469"/>
            <a:ext cx="7913915" cy="40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6480" y="5934670"/>
            <a:ext cx="418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Figure </a:t>
            </a:r>
            <a:r>
              <a:rPr lang="en-US" i="1" smtClean="0"/>
              <a:t>5: </a:t>
            </a:r>
            <a:r>
              <a:rPr lang="en-US" i="1" dirty="0"/>
              <a:t>EGA Data from Allende Meteorite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  <a:r>
              <a:rPr lang="en-US" dirty="0" smtClean="0"/>
              <a:t>Abundances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0458"/>
            <a:ext cx="4212771" cy="40233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Abundances </a:t>
            </a:r>
            <a:r>
              <a:rPr lang="en-US" dirty="0"/>
              <a:t>for water and benzene were taken using an ionization cross section ratio of CO2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Source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Archer, Paul Douglas, et al. “Abundances and Implications of Volatile-Bearing Species from Evolved Gas Analysis of the </a:t>
            </a:r>
            <a:r>
              <a:rPr lang="en-US" sz="1400" dirty="0" err="1"/>
              <a:t>Rocknest</a:t>
            </a:r>
            <a:r>
              <a:rPr lang="en-US" sz="1400" dirty="0"/>
              <a:t> Aeolian Deposit, Gale Crater, Mars.” </a:t>
            </a:r>
            <a:r>
              <a:rPr lang="en-US" sz="1400" i="1" dirty="0"/>
              <a:t>Journal of Geophysical Research: Planets</a:t>
            </a:r>
            <a:r>
              <a:rPr lang="en-US" sz="1400" dirty="0"/>
              <a:t>, vol. 119, no. 1, 2014, pp. 237–254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83739"/>
              </p:ext>
            </p:extLst>
          </p:nvPr>
        </p:nvGraphicFramePr>
        <p:xfrm>
          <a:off x="4360864" y="1845734"/>
          <a:ext cx="7645400" cy="1361440"/>
        </p:xfrm>
        <a:graphic>
          <a:graphicData uri="http://schemas.openxmlformats.org/drawingml/2006/table">
            <a:tbl>
              <a:tblPr/>
              <a:tblGrid>
                <a:gridCol w="1511300"/>
                <a:gridCol w="2273300"/>
                <a:gridCol w="1930400"/>
                <a:gridCol w="1930400"/>
              </a:tblGrid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Ornans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19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20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Benzene (78)</a:t>
                      </a:r>
                      <a:endParaRPr lang="nl-NL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mols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1.60E-05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1.28E-05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4.03E-11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16.05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12.83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4.03E-05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Wt % of Sample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1.85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1.48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4.66E-06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33869"/>
              </p:ext>
            </p:extLst>
          </p:nvPr>
        </p:nvGraphicFramePr>
        <p:xfrm>
          <a:off x="4360864" y="3304056"/>
          <a:ext cx="7645400" cy="1361440"/>
        </p:xfrm>
        <a:graphic>
          <a:graphicData uri="http://schemas.openxmlformats.org/drawingml/2006/table">
            <a:tbl>
              <a:tblPr/>
              <a:tblGrid>
                <a:gridCol w="1511300"/>
                <a:gridCol w="2298700"/>
                <a:gridCol w="1905000"/>
                <a:gridCol w="1930400"/>
              </a:tblGrid>
              <a:tr h="2595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Orgueil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19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20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Benzene (78)</a:t>
                      </a:r>
                      <a:endParaRPr lang="nl-NL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mols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4.42E-05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3.85E-07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4.03E-11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44.24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0.38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4.03E-05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Wt % of Sample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6.13</a:t>
                      </a:r>
                      <a:endParaRPr lang="hr-HR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0.05</a:t>
                      </a:r>
                      <a:endParaRPr lang="pt-BR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4.66E-06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90999"/>
              </p:ext>
            </p:extLst>
          </p:nvPr>
        </p:nvGraphicFramePr>
        <p:xfrm>
          <a:off x="4360864" y="4762378"/>
          <a:ext cx="7645400" cy="1361440"/>
        </p:xfrm>
        <a:graphic>
          <a:graphicData uri="http://schemas.openxmlformats.org/drawingml/2006/table">
            <a:tbl>
              <a:tblPr/>
              <a:tblGrid>
                <a:gridCol w="1511300"/>
                <a:gridCol w="2298700"/>
                <a:gridCol w="1905000"/>
                <a:gridCol w="1930400"/>
              </a:tblGrid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Allende</a:t>
                      </a:r>
                      <a:endParaRPr lang="en-US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19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H2O @ Mass 20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Benzene (78)</a:t>
                      </a:r>
                      <a:endParaRPr lang="nl-NL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mols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2.39E-05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2.72E-05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6.08E-11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umol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23.90</a:t>
                      </a:r>
                      <a:endParaRPr lang="hr-HR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27.21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6.08E-05</a:t>
                      </a:r>
                      <a:endParaRPr lang="mr-IN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Wt % of Sample</a:t>
                      </a:r>
                      <a:endParaRPr lang="en-US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1.37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1.56</a:t>
                      </a:r>
                      <a:endParaRPr lang="nb-NO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3.48E-06</a:t>
                      </a:r>
                      <a:endParaRPr lang="mr-IN" dirty="0">
                        <a:effectLst/>
                      </a:endParaRPr>
                    </a:p>
                  </a:txBody>
                  <a:tcPr marL="44450" marR="44450" marT="63500" marB="63500">
                    <a:lnL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488</Words>
  <Application>Microsoft Macintosh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Mangal</vt:lpstr>
      <vt:lpstr>Arial</vt:lpstr>
      <vt:lpstr>Calibri</vt:lpstr>
      <vt:lpstr>Retrospect</vt:lpstr>
      <vt:lpstr>Evolved Gas Analysis of  Carbonaceous Chondrites in  Application to NASA’s  OSIRIS-REx</vt:lpstr>
      <vt:lpstr>Chondrite Overview</vt:lpstr>
      <vt:lpstr>SAM Evolved Gas Analysis</vt:lpstr>
      <vt:lpstr>CO Chondrite: Ornans</vt:lpstr>
      <vt:lpstr>CM Chondrites: Murray and Cold Bokkeveld</vt:lpstr>
      <vt:lpstr>PowerPoint Presentation</vt:lpstr>
      <vt:lpstr>CI Chondrite: Orgueil</vt:lpstr>
      <vt:lpstr>CV Chondrite: Allende</vt:lpstr>
      <vt:lpstr>Calculation of Abundances</vt:lpstr>
      <vt:lpstr>Abundances Continued</vt:lpstr>
      <vt:lpstr>Significant Findings</vt:lpstr>
      <vt:lpstr>Acknowledgments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Evolved Gas Analysis of  Carbonaceous Chondrites in  Application to NASA’s  OSIRIS-REx</dc:title>
  <dc:creator>Microsoft Office User</dc:creator>
  <cp:lastModifiedBy>Microsoft Office User</cp:lastModifiedBy>
  <cp:revision>7</cp:revision>
  <dcterms:created xsi:type="dcterms:W3CDTF">2018-03-31T04:54:22Z</dcterms:created>
  <dcterms:modified xsi:type="dcterms:W3CDTF">2018-03-31T05:39:11Z</dcterms:modified>
</cp:coreProperties>
</file>